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sldIdLst>
    <p:sldId id="256" r:id="rId2"/>
    <p:sldId id="278" r:id="rId3"/>
    <p:sldId id="257" r:id="rId4"/>
    <p:sldId id="260" r:id="rId5"/>
    <p:sldId id="276" r:id="rId6"/>
    <p:sldId id="282" r:id="rId7"/>
    <p:sldId id="270" r:id="rId8"/>
    <p:sldId id="279" r:id="rId9"/>
    <p:sldId id="259" r:id="rId10"/>
    <p:sldId id="263" r:id="rId11"/>
    <p:sldId id="261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80" r:id="rId20"/>
    <p:sldId id="277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328EE-F59E-46A7-9D4B-70918EF9DF1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389026-EFBE-4AE4-8370-C06CAE5B51A6}">
      <dgm:prSet phldrT="[Текст]" custT="1"/>
      <dgm:spPr/>
      <dgm:t>
        <a:bodyPr/>
        <a:lstStyle/>
        <a:p>
          <a:pPr marL="0" indent="0" algn="l">
            <a:lnSpc>
              <a:spcPct val="100000"/>
            </a:lnSpc>
          </a:pPr>
          <a:r>
            <a:rPr lang="ru-RU" sz="1200" b="1" dirty="0" smtClean="0">
              <a:solidFill>
                <a:srgbClr val="0070C0"/>
              </a:solidFill>
            </a:rPr>
            <a:t>ФГОС СПО </a:t>
          </a:r>
        </a:p>
        <a:p>
          <a:pPr marL="0" indent="0" algn="l">
            <a:lnSpc>
              <a:spcPct val="100000"/>
            </a:lnSpc>
          </a:pPr>
          <a:r>
            <a:rPr lang="ru-RU" sz="1200" b="1" dirty="0" smtClean="0">
              <a:solidFill>
                <a:srgbClr val="0070C0"/>
              </a:solidFill>
            </a:rPr>
            <a:t>по ТОП-50 - </a:t>
          </a:r>
        </a:p>
        <a:p>
          <a:pPr marL="0" indent="0" algn="l">
            <a:lnSpc>
              <a:spcPct val="100000"/>
            </a:lnSpc>
          </a:pPr>
          <a:r>
            <a:rPr lang="ru-RU" sz="1050" b="1" dirty="0" smtClean="0">
              <a:solidFill>
                <a:srgbClr val="0070C0"/>
              </a:solidFill>
            </a:rPr>
            <a:t>изменение подходов </a:t>
          </a:r>
        </a:p>
        <a:p>
          <a:pPr marL="0" indent="0" algn="l">
            <a:lnSpc>
              <a:spcPct val="100000"/>
            </a:lnSpc>
          </a:pPr>
          <a:r>
            <a:rPr lang="ru-RU" sz="1050" b="1" dirty="0" smtClean="0">
              <a:solidFill>
                <a:srgbClr val="0070C0"/>
              </a:solidFill>
            </a:rPr>
            <a:t>к организации образовательного процесса в соответствии с передовыми технологиями и международными стандартами</a:t>
          </a:r>
        </a:p>
        <a:p>
          <a:pPr algn="l">
            <a:lnSpc>
              <a:spcPct val="90000"/>
            </a:lnSpc>
          </a:pPr>
          <a:endParaRPr lang="ru-RU" sz="1200" b="1" dirty="0" smtClean="0">
            <a:solidFill>
              <a:srgbClr val="0070C0"/>
            </a:solidFill>
          </a:endParaRPr>
        </a:p>
        <a:p>
          <a:pPr algn="l">
            <a:lnSpc>
              <a:spcPct val="90000"/>
            </a:lnSpc>
          </a:pPr>
          <a:endParaRPr lang="ru-RU" sz="1200" b="1" dirty="0">
            <a:solidFill>
              <a:srgbClr val="0070C0"/>
            </a:solidFill>
          </a:endParaRPr>
        </a:p>
      </dgm:t>
    </dgm:pt>
    <dgm:pt modelId="{CDDC7982-7ED9-4727-BC8F-4CB25F13AC36}" type="parTrans" cxnId="{42FC682A-67A6-4029-A9D1-86B7A61154AD}">
      <dgm:prSet/>
      <dgm:spPr/>
      <dgm:t>
        <a:bodyPr/>
        <a:lstStyle/>
        <a:p>
          <a:endParaRPr lang="ru-RU"/>
        </a:p>
      </dgm:t>
    </dgm:pt>
    <dgm:pt modelId="{D8E30F98-3AD2-4F55-A2CD-0AA9AE757715}" type="sibTrans" cxnId="{42FC682A-67A6-4029-A9D1-86B7A61154AD}">
      <dgm:prSet/>
      <dgm:spPr/>
      <dgm:t>
        <a:bodyPr/>
        <a:lstStyle/>
        <a:p>
          <a:endParaRPr lang="ru-RU"/>
        </a:p>
      </dgm:t>
    </dgm:pt>
    <dgm:pt modelId="{63B103A6-93AB-4F9A-9422-82D438E3BB83}">
      <dgm:prSet phldrT="[Текст]" custT="1"/>
      <dgm:spPr/>
      <dgm:t>
        <a:bodyPr/>
        <a:lstStyle/>
        <a:p>
          <a:pPr marL="0" indent="0" algn="l"/>
          <a:r>
            <a:rPr lang="ru-RU" sz="1200" b="1" dirty="0" smtClean="0">
              <a:solidFill>
                <a:srgbClr val="0070C0"/>
              </a:solidFill>
            </a:rPr>
            <a:t>Новые требования современного производства: к </a:t>
          </a:r>
          <a:r>
            <a:rPr lang="ru-RU" sz="1200" b="1" dirty="0" smtClean="0">
              <a:solidFill>
                <a:srgbClr val="0070C0"/>
              </a:solidFill>
            </a:rPr>
            <a:t>квалификации персонала,  </a:t>
          </a:r>
          <a:r>
            <a:rPr lang="ru-RU" sz="1200" b="1" dirty="0" smtClean="0">
              <a:solidFill>
                <a:srgbClr val="0070C0"/>
              </a:solidFill>
            </a:rPr>
            <a:t>оборудованию, технологиям – СТАНКИ с ПУ</a:t>
          </a:r>
          <a:endParaRPr lang="ru-RU" sz="1200" b="1" dirty="0">
            <a:solidFill>
              <a:srgbClr val="0070C0"/>
            </a:solidFill>
          </a:endParaRPr>
        </a:p>
      </dgm:t>
    </dgm:pt>
    <dgm:pt modelId="{4910DCFD-6C31-4598-8A8C-52D75DBF0C83}" type="parTrans" cxnId="{C65D6BE4-C78C-4714-A778-9C9C0B5B67E3}">
      <dgm:prSet/>
      <dgm:spPr/>
      <dgm:t>
        <a:bodyPr/>
        <a:lstStyle/>
        <a:p>
          <a:endParaRPr lang="ru-RU"/>
        </a:p>
      </dgm:t>
    </dgm:pt>
    <dgm:pt modelId="{B7ECCE53-F2E0-4DB4-860B-5952E7CBD540}" type="sibTrans" cxnId="{C65D6BE4-C78C-4714-A778-9C9C0B5B67E3}">
      <dgm:prSet/>
      <dgm:spPr/>
      <dgm:t>
        <a:bodyPr/>
        <a:lstStyle/>
        <a:p>
          <a:endParaRPr lang="ru-RU"/>
        </a:p>
      </dgm:t>
    </dgm:pt>
    <dgm:pt modelId="{AF1D84D1-ACD8-4662-8938-994EB1433A80}">
      <dgm:prSet phldrT="[Текст]" custT="1"/>
      <dgm:spPr/>
      <dgm:t>
        <a:bodyPr/>
        <a:lstStyle/>
        <a:p>
          <a:pPr marL="179388" indent="0" algn="l"/>
          <a:r>
            <a:rPr lang="ru-RU" sz="1200" b="1" dirty="0" smtClean="0">
              <a:solidFill>
                <a:srgbClr val="0070C0"/>
              </a:solidFill>
            </a:rPr>
            <a:t>Инновационные требования к качеству образования и компетенций выпускника</a:t>
          </a:r>
          <a:endParaRPr lang="ru-RU" sz="1200" b="1" dirty="0">
            <a:solidFill>
              <a:srgbClr val="0070C0"/>
            </a:solidFill>
          </a:endParaRPr>
        </a:p>
      </dgm:t>
    </dgm:pt>
    <dgm:pt modelId="{C94EDE92-DA89-4242-8865-D512038E5D0E}" type="parTrans" cxnId="{018581BE-3932-48B8-B39D-0D90C64157D7}">
      <dgm:prSet/>
      <dgm:spPr/>
      <dgm:t>
        <a:bodyPr/>
        <a:lstStyle/>
        <a:p>
          <a:endParaRPr lang="ru-RU"/>
        </a:p>
      </dgm:t>
    </dgm:pt>
    <dgm:pt modelId="{16DFBA1B-9EE1-475B-85E8-83D25855111F}" type="sibTrans" cxnId="{018581BE-3932-48B8-B39D-0D90C64157D7}">
      <dgm:prSet/>
      <dgm:spPr/>
      <dgm:t>
        <a:bodyPr/>
        <a:lstStyle/>
        <a:p>
          <a:endParaRPr lang="ru-RU"/>
        </a:p>
      </dgm:t>
    </dgm:pt>
    <dgm:pt modelId="{2D6A7003-8736-475D-8B3B-F3164CB33D93}">
      <dgm:prSet phldrT="[Текст]" custT="1"/>
      <dgm:spPr/>
      <dgm:t>
        <a:bodyPr/>
        <a:lstStyle/>
        <a:p>
          <a:pPr marL="0" indent="0" algn="l"/>
          <a:r>
            <a:rPr lang="ru-RU" sz="1200" b="1" dirty="0" smtClean="0">
              <a:solidFill>
                <a:srgbClr val="0070C0"/>
              </a:solidFill>
            </a:rPr>
            <a:t>Государственная политика в сфере профессионального образования</a:t>
          </a:r>
        </a:p>
        <a:p>
          <a:pPr marL="0" indent="0" algn="l"/>
          <a:endParaRPr lang="ru-RU" sz="1200" b="1" dirty="0">
            <a:solidFill>
              <a:srgbClr val="0070C0"/>
            </a:solidFill>
          </a:endParaRPr>
        </a:p>
      </dgm:t>
    </dgm:pt>
    <dgm:pt modelId="{5F6593D3-3E76-47A3-9B9A-DA7C9025E502}" type="parTrans" cxnId="{C4C84FB2-B8B1-4316-BB16-78BFD5E8A2AC}">
      <dgm:prSet/>
      <dgm:spPr/>
      <dgm:t>
        <a:bodyPr/>
        <a:lstStyle/>
        <a:p>
          <a:endParaRPr lang="ru-RU"/>
        </a:p>
      </dgm:t>
    </dgm:pt>
    <dgm:pt modelId="{9D70411B-12D8-46E1-A2F5-DAEF72C84288}" type="sibTrans" cxnId="{C4C84FB2-B8B1-4316-BB16-78BFD5E8A2AC}">
      <dgm:prSet/>
      <dgm:spPr/>
      <dgm:t>
        <a:bodyPr/>
        <a:lstStyle/>
        <a:p>
          <a:endParaRPr lang="ru-RU"/>
        </a:p>
      </dgm:t>
    </dgm:pt>
    <dgm:pt modelId="{FC45D449-E469-4608-B0A8-64EEDE91C3C9}" type="pres">
      <dgm:prSet presAssocID="{B60328EE-F59E-46A7-9D4B-70918EF9DF11}" presName="compositeShape" presStyleCnt="0">
        <dgm:presLayoutVars>
          <dgm:chMax val="7"/>
          <dgm:dir/>
          <dgm:resizeHandles val="exact"/>
        </dgm:presLayoutVars>
      </dgm:prSet>
      <dgm:spPr/>
    </dgm:pt>
    <dgm:pt modelId="{CAEB9135-FA86-4CCC-A061-050E2AFEFF1C}" type="pres">
      <dgm:prSet presAssocID="{B60328EE-F59E-46A7-9D4B-70918EF9DF11}" presName="wedge1" presStyleLbl="node1" presStyleIdx="0" presStyleCnt="4"/>
      <dgm:spPr/>
      <dgm:t>
        <a:bodyPr/>
        <a:lstStyle/>
        <a:p>
          <a:endParaRPr lang="ru-RU"/>
        </a:p>
      </dgm:t>
    </dgm:pt>
    <dgm:pt modelId="{5FC0940C-BD29-417D-B3B5-ADFE77FDC860}" type="pres">
      <dgm:prSet presAssocID="{B60328EE-F59E-46A7-9D4B-70918EF9DF11}" presName="dummy1a" presStyleCnt="0"/>
      <dgm:spPr/>
    </dgm:pt>
    <dgm:pt modelId="{4DA15376-402B-40E9-815F-D66ADF9AE9A8}" type="pres">
      <dgm:prSet presAssocID="{B60328EE-F59E-46A7-9D4B-70918EF9DF11}" presName="dummy1b" presStyleCnt="0"/>
      <dgm:spPr/>
    </dgm:pt>
    <dgm:pt modelId="{ACC244C9-C80A-49F9-A653-15006CF907E4}" type="pres">
      <dgm:prSet presAssocID="{B60328EE-F59E-46A7-9D4B-70918EF9DF1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F6903-CE52-476B-A35C-463C04051F6C}" type="pres">
      <dgm:prSet presAssocID="{B60328EE-F59E-46A7-9D4B-70918EF9DF11}" presName="wedge2" presStyleLbl="node1" presStyleIdx="1" presStyleCnt="4"/>
      <dgm:spPr/>
      <dgm:t>
        <a:bodyPr/>
        <a:lstStyle/>
        <a:p>
          <a:endParaRPr lang="ru-RU"/>
        </a:p>
      </dgm:t>
    </dgm:pt>
    <dgm:pt modelId="{5FD6E02D-B214-4684-B5EE-6B54CA6CDC3D}" type="pres">
      <dgm:prSet presAssocID="{B60328EE-F59E-46A7-9D4B-70918EF9DF11}" presName="dummy2a" presStyleCnt="0"/>
      <dgm:spPr/>
    </dgm:pt>
    <dgm:pt modelId="{7E378427-AFC4-41AC-B0EE-E94F0696725A}" type="pres">
      <dgm:prSet presAssocID="{B60328EE-F59E-46A7-9D4B-70918EF9DF11}" presName="dummy2b" presStyleCnt="0"/>
      <dgm:spPr/>
    </dgm:pt>
    <dgm:pt modelId="{1A9BF015-2058-4CC0-B086-0B51E4D2D176}" type="pres">
      <dgm:prSet presAssocID="{B60328EE-F59E-46A7-9D4B-70918EF9DF1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C039A-37D2-451E-B6AA-7EB7456EB232}" type="pres">
      <dgm:prSet presAssocID="{B60328EE-F59E-46A7-9D4B-70918EF9DF11}" presName="wedge3" presStyleLbl="node1" presStyleIdx="2" presStyleCnt="4" custScaleX="103877" custScaleY="102459"/>
      <dgm:spPr/>
      <dgm:t>
        <a:bodyPr/>
        <a:lstStyle/>
        <a:p>
          <a:endParaRPr lang="ru-RU"/>
        </a:p>
      </dgm:t>
    </dgm:pt>
    <dgm:pt modelId="{3A0F8D62-47A3-40E9-83BC-7EABBF6C3DE8}" type="pres">
      <dgm:prSet presAssocID="{B60328EE-F59E-46A7-9D4B-70918EF9DF11}" presName="dummy3a" presStyleCnt="0"/>
      <dgm:spPr/>
    </dgm:pt>
    <dgm:pt modelId="{2862C2EE-16AC-4997-993D-94A6F4E840F2}" type="pres">
      <dgm:prSet presAssocID="{B60328EE-F59E-46A7-9D4B-70918EF9DF11}" presName="dummy3b" presStyleCnt="0"/>
      <dgm:spPr/>
    </dgm:pt>
    <dgm:pt modelId="{0B7399C6-561C-491C-A534-32C0208CCA0C}" type="pres">
      <dgm:prSet presAssocID="{B60328EE-F59E-46A7-9D4B-70918EF9DF1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4A5B2-AF74-415B-94D6-282253289396}" type="pres">
      <dgm:prSet presAssocID="{B60328EE-F59E-46A7-9D4B-70918EF9DF11}" presName="wedge4" presStyleLbl="node1" presStyleIdx="3" presStyleCnt="4"/>
      <dgm:spPr/>
      <dgm:t>
        <a:bodyPr/>
        <a:lstStyle/>
        <a:p>
          <a:endParaRPr lang="ru-RU"/>
        </a:p>
      </dgm:t>
    </dgm:pt>
    <dgm:pt modelId="{9B4AEDD3-F7B0-4925-85FC-75C95E64C6BC}" type="pres">
      <dgm:prSet presAssocID="{B60328EE-F59E-46A7-9D4B-70918EF9DF11}" presName="dummy4a" presStyleCnt="0"/>
      <dgm:spPr/>
    </dgm:pt>
    <dgm:pt modelId="{572DFCEE-82CB-42B6-A781-0C324CB29A54}" type="pres">
      <dgm:prSet presAssocID="{B60328EE-F59E-46A7-9D4B-70918EF9DF11}" presName="dummy4b" presStyleCnt="0"/>
      <dgm:spPr/>
    </dgm:pt>
    <dgm:pt modelId="{EF5A7440-223D-4776-AEBD-2DC6BE1F0F11}" type="pres">
      <dgm:prSet presAssocID="{B60328EE-F59E-46A7-9D4B-70918EF9DF1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118E5-25C5-4CE3-B919-F2BD14BA00C5}" type="pres">
      <dgm:prSet presAssocID="{D8E30F98-3AD2-4F55-A2CD-0AA9AE757715}" presName="arrowWedge1" presStyleLbl="fgSibTrans2D1" presStyleIdx="0" presStyleCnt="4"/>
      <dgm:spPr/>
    </dgm:pt>
    <dgm:pt modelId="{D59F2CDA-BAA1-4C2F-BE90-529F3D59F36B}" type="pres">
      <dgm:prSet presAssocID="{B7ECCE53-F2E0-4DB4-860B-5952E7CBD540}" presName="arrowWedge2" presStyleLbl="fgSibTrans2D1" presStyleIdx="1" presStyleCnt="4"/>
      <dgm:spPr/>
    </dgm:pt>
    <dgm:pt modelId="{9AB03143-BABA-4C7C-99E3-206C40EDEC87}" type="pres">
      <dgm:prSet presAssocID="{16DFBA1B-9EE1-475B-85E8-83D25855111F}" presName="arrowWedge3" presStyleLbl="fgSibTrans2D1" presStyleIdx="2" presStyleCnt="4"/>
      <dgm:spPr/>
    </dgm:pt>
    <dgm:pt modelId="{4036276B-7DC2-4096-989D-E57280700CD4}" type="pres">
      <dgm:prSet presAssocID="{9D70411B-12D8-46E1-A2F5-DAEF72C84288}" presName="arrowWedge4" presStyleLbl="fgSibTrans2D1" presStyleIdx="3" presStyleCnt="4"/>
      <dgm:spPr/>
    </dgm:pt>
  </dgm:ptLst>
  <dgm:cxnLst>
    <dgm:cxn modelId="{9F6B4B9C-80C6-45D4-AA21-BF181CF55C77}" type="presOf" srcId="{2D6A7003-8736-475D-8B3B-F3164CB33D93}" destId="{6644A5B2-AF74-415B-94D6-282253289396}" srcOrd="0" destOrd="0" presId="urn:microsoft.com/office/officeart/2005/8/layout/cycle8"/>
    <dgm:cxn modelId="{79F58B43-B8C6-4A87-B46A-78885BF39011}" type="presOf" srcId="{22389026-EFBE-4AE4-8370-C06CAE5B51A6}" destId="{CAEB9135-FA86-4CCC-A061-050E2AFEFF1C}" srcOrd="0" destOrd="0" presId="urn:microsoft.com/office/officeart/2005/8/layout/cycle8"/>
    <dgm:cxn modelId="{ABBAC33A-9BD3-42F9-90F9-0FE359679B18}" type="presOf" srcId="{B60328EE-F59E-46A7-9D4B-70918EF9DF11}" destId="{FC45D449-E469-4608-B0A8-64EEDE91C3C9}" srcOrd="0" destOrd="0" presId="urn:microsoft.com/office/officeart/2005/8/layout/cycle8"/>
    <dgm:cxn modelId="{797E4DA7-A18A-4CA7-8D96-C9573C805FEA}" type="presOf" srcId="{63B103A6-93AB-4F9A-9422-82D438E3BB83}" destId="{E79F6903-CE52-476B-A35C-463C04051F6C}" srcOrd="0" destOrd="0" presId="urn:microsoft.com/office/officeart/2005/8/layout/cycle8"/>
    <dgm:cxn modelId="{92BCAEE2-E8A1-433B-ACBE-265EE2781221}" type="presOf" srcId="{2D6A7003-8736-475D-8B3B-F3164CB33D93}" destId="{EF5A7440-223D-4776-AEBD-2DC6BE1F0F11}" srcOrd="1" destOrd="0" presId="urn:microsoft.com/office/officeart/2005/8/layout/cycle8"/>
    <dgm:cxn modelId="{CAA6AB32-C176-4A68-B690-49B266104A79}" type="presOf" srcId="{AF1D84D1-ACD8-4662-8938-994EB1433A80}" destId="{A6FC039A-37D2-451E-B6AA-7EB7456EB232}" srcOrd="0" destOrd="0" presId="urn:microsoft.com/office/officeart/2005/8/layout/cycle8"/>
    <dgm:cxn modelId="{E4AC331F-54B4-486A-8418-A4698456E4C4}" type="presOf" srcId="{22389026-EFBE-4AE4-8370-C06CAE5B51A6}" destId="{ACC244C9-C80A-49F9-A653-15006CF907E4}" srcOrd="1" destOrd="0" presId="urn:microsoft.com/office/officeart/2005/8/layout/cycle8"/>
    <dgm:cxn modelId="{728C7465-98E8-4FBA-89F3-C323ABBFC1D6}" type="presOf" srcId="{AF1D84D1-ACD8-4662-8938-994EB1433A80}" destId="{0B7399C6-561C-491C-A534-32C0208CCA0C}" srcOrd="1" destOrd="0" presId="urn:microsoft.com/office/officeart/2005/8/layout/cycle8"/>
    <dgm:cxn modelId="{C65D6BE4-C78C-4714-A778-9C9C0B5B67E3}" srcId="{B60328EE-F59E-46A7-9D4B-70918EF9DF11}" destId="{63B103A6-93AB-4F9A-9422-82D438E3BB83}" srcOrd="1" destOrd="0" parTransId="{4910DCFD-6C31-4598-8A8C-52D75DBF0C83}" sibTransId="{B7ECCE53-F2E0-4DB4-860B-5952E7CBD540}"/>
    <dgm:cxn modelId="{42FC682A-67A6-4029-A9D1-86B7A61154AD}" srcId="{B60328EE-F59E-46A7-9D4B-70918EF9DF11}" destId="{22389026-EFBE-4AE4-8370-C06CAE5B51A6}" srcOrd="0" destOrd="0" parTransId="{CDDC7982-7ED9-4727-BC8F-4CB25F13AC36}" sibTransId="{D8E30F98-3AD2-4F55-A2CD-0AA9AE757715}"/>
    <dgm:cxn modelId="{9E65009E-BB0F-43B0-BDE3-0EE0DC5B6645}" type="presOf" srcId="{63B103A6-93AB-4F9A-9422-82D438E3BB83}" destId="{1A9BF015-2058-4CC0-B086-0B51E4D2D176}" srcOrd="1" destOrd="0" presId="urn:microsoft.com/office/officeart/2005/8/layout/cycle8"/>
    <dgm:cxn modelId="{018581BE-3932-48B8-B39D-0D90C64157D7}" srcId="{B60328EE-F59E-46A7-9D4B-70918EF9DF11}" destId="{AF1D84D1-ACD8-4662-8938-994EB1433A80}" srcOrd="2" destOrd="0" parTransId="{C94EDE92-DA89-4242-8865-D512038E5D0E}" sibTransId="{16DFBA1B-9EE1-475B-85E8-83D25855111F}"/>
    <dgm:cxn modelId="{C4C84FB2-B8B1-4316-BB16-78BFD5E8A2AC}" srcId="{B60328EE-F59E-46A7-9D4B-70918EF9DF11}" destId="{2D6A7003-8736-475D-8B3B-F3164CB33D93}" srcOrd="3" destOrd="0" parTransId="{5F6593D3-3E76-47A3-9B9A-DA7C9025E502}" sibTransId="{9D70411B-12D8-46E1-A2F5-DAEF72C84288}"/>
    <dgm:cxn modelId="{092E584B-220C-43B1-83C5-BD7176ADE643}" type="presParOf" srcId="{FC45D449-E469-4608-B0A8-64EEDE91C3C9}" destId="{CAEB9135-FA86-4CCC-A061-050E2AFEFF1C}" srcOrd="0" destOrd="0" presId="urn:microsoft.com/office/officeart/2005/8/layout/cycle8"/>
    <dgm:cxn modelId="{50146080-107F-4572-AD31-AB9026E25386}" type="presParOf" srcId="{FC45D449-E469-4608-B0A8-64EEDE91C3C9}" destId="{5FC0940C-BD29-417D-B3B5-ADFE77FDC860}" srcOrd="1" destOrd="0" presId="urn:microsoft.com/office/officeart/2005/8/layout/cycle8"/>
    <dgm:cxn modelId="{5CD4B1B9-5357-4108-BEE8-4EBDC3E0958E}" type="presParOf" srcId="{FC45D449-E469-4608-B0A8-64EEDE91C3C9}" destId="{4DA15376-402B-40E9-815F-D66ADF9AE9A8}" srcOrd="2" destOrd="0" presId="urn:microsoft.com/office/officeart/2005/8/layout/cycle8"/>
    <dgm:cxn modelId="{2FD1AC1F-2E18-495C-B3DB-C6EDB31786D1}" type="presParOf" srcId="{FC45D449-E469-4608-B0A8-64EEDE91C3C9}" destId="{ACC244C9-C80A-49F9-A653-15006CF907E4}" srcOrd="3" destOrd="0" presId="urn:microsoft.com/office/officeart/2005/8/layout/cycle8"/>
    <dgm:cxn modelId="{CE0F0315-0CBE-47B0-B72B-38318311E0E5}" type="presParOf" srcId="{FC45D449-E469-4608-B0A8-64EEDE91C3C9}" destId="{E79F6903-CE52-476B-A35C-463C04051F6C}" srcOrd="4" destOrd="0" presId="urn:microsoft.com/office/officeart/2005/8/layout/cycle8"/>
    <dgm:cxn modelId="{F4C8B5D8-B0E2-462A-9BE0-27073E88FC6A}" type="presParOf" srcId="{FC45D449-E469-4608-B0A8-64EEDE91C3C9}" destId="{5FD6E02D-B214-4684-B5EE-6B54CA6CDC3D}" srcOrd="5" destOrd="0" presId="urn:microsoft.com/office/officeart/2005/8/layout/cycle8"/>
    <dgm:cxn modelId="{A7BE6E9F-C0AE-4DED-A91B-3399369394A8}" type="presParOf" srcId="{FC45D449-E469-4608-B0A8-64EEDE91C3C9}" destId="{7E378427-AFC4-41AC-B0EE-E94F0696725A}" srcOrd="6" destOrd="0" presId="urn:microsoft.com/office/officeart/2005/8/layout/cycle8"/>
    <dgm:cxn modelId="{9707315F-CAAC-4BF1-B12F-921206C0952B}" type="presParOf" srcId="{FC45D449-E469-4608-B0A8-64EEDE91C3C9}" destId="{1A9BF015-2058-4CC0-B086-0B51E4D2D176}" srcOrd="7" destOrd="0" presId="urn:microsoft.com/office/officeart/2005/8/layout/cycle8"/>
    <dgm:cxn modelId="{8AF3844B-7205-4030-9DAB-D2962421D829}" type="presParOf" srcId="{FC45D449-E469-4608-B0A8-64EEDE91C3C9}" destId="{A6FC039A-37D2-451E-B6AA-7EB7456EB232}" srcOrd="8" destOrd="0" presId="urn:microsoft.com/office/officeart/2005/8/layout/cycle8"/>
    <dgm:cxn modelId="{A1DAFC5D-09D1-428D-A6BE-0D2DC1E1AC02}" type="presParOf" srcId="{FC45D449-E469-4608-B0A8-64EEDE91C3C9}" destId="{3A0F8D62-47A3-40E9-83BC-7EABBF6C3DE8}" srcOrd="9" destOrd="0" presId="urn:microsoft.com/office/officeart/2005/8/layout/cycle8"/>
    <dgm:cxn modelId="{92709F75-F838-4A2B-9A92-250C190925F9}" type="presParOf" srcId="{FC45D449-E469-4608-B0A8-64EEDE91C3C9}" destId="{2862C2EE-16AC-4997-993D-94A6F4E840F2}" srcOrd="10" destOrd="0" presId="urn:microsoft.com/office/officeart/2005/8/layout/cycle8"/>
    <dgm:cxn modelId="{3D05B1DA-60C0-41AC-916A-BEFFB7C44E7D}" type="presParOf" srcId="{FC45D449-E469-4608-B0A8-64EEDE91C3C9}" destId="{0B7399C6-561C-491C-A534-32C0208CCA0C}" srcOrd="11" destOrd="0" presId="urn:microsoft.com/office/officeart/2005/8/layout/cycle8"/>
    <dgm:cxn modelId="{8DB73B90-FEA0-4361-B0D0-309660A5B771}" type="presParOf" srcId="{FC45D449-E469-4608-B0A8-64EEDE91C3C9}" destId="{6644A5B2-AF74-415B-94D6-282253289396}" srcOrd="12" destOrd="0" presId="urn:microsoft.com/office/officeart/2005/8/layout/cycle8"/>
    <dgm:cxn modelId="{053F8B95-5D2C-4401-9DC6-8C0FCE653D51}" type="presParOf" srcId="{FC45D449-E469-4608-B0A8-64EEDE91C3C9}" destId="{9B4AEDD3-F7B0-4925-85FC-75C95E64C6BC}" srcOrd="13" destOrd="0" presId="urn:microsoft.com/office/officeart/2005/8/layout/cycle8"/>
    <dgm:cxn modelId="{5FCB8015-D15C-4B26-8E1B-583DB3A14B46}" type="presParOf" srcId="{FC45D449-E469-4608-B0A8-64EEDE91C3C9}" destId="{572DFCEE-82CB-42B6-A781-0C324CB29A54}" srcOrd="14" destOrd="0" presId="urn:microsoft.com/office/officeart/2005/8/layout/cycle8"/>
    <dgm:cxn modelId="{D005A46C-97D9-4F3F-A072-BC714F7E870E}" type="presParOf" srcId="{FC45D449-E469-4608-B0A8-64EEDE91C3C9}" destId="{EF5A7440-223D-4776-AEBD-2DC6BE1F0F11}" srcOrd="15" destOrd="0" presId="urn:microsoft.com/office/officeart/2005/8/layout/cycle8"/>
    <dgm:cxn modelId="{60B25CE4-BC62-4721-B9BD-CA784B582ECC}" type="presParOf" srcId="{FC45D449-E469-4608-B0A8-64EEDE91C3C9}" destId="{3B9118E5-25C5-4CE3-B919-F2BD14BA00C5}" srcOrd="16" destOrd="0" presId="urn:microsoft.com/office/officeart/2005/8/layout/cycle8"/>
    <dgm:cxn modelId="{70709E88-3CFC-42DF-9473-967DEA13D6DC}" type="presParOf" srcId="{FC45D449-E469-4608-B0A8-64EEDE91C3C9}" destId="{D59F2CDA-BAA1-4C2F-BE90-529F3D59F36B}" srcOrd="17" destOrd="0" presId="urn:microsoft.com/office/officeart/2005/8/layout/cycle8"/>
    <dgm:cxn modelId="{7E4D9F43-2466-491B-85E4-9A4DA98DF331}" type="presParOf" srcId="{FC45D449-E469-4608-B0A8-64EEDE91C3C9}" destId="{9AB03143-BABA-4C7C-99E3-206C40EDEC87}" srcOrd="18" destOrd="0" presId="urn:microsoft.com/office/officeart/2005/8/layout/cycle8"/>
    <dgm:cxn modelId="{800FF21E-416A-4386-8904-7A35A1741884}" type="presParOf" srcId="{FC45D449-E469-4608-B0A8-64EEDE91C3C9}" destId="{4036276B-7DC2-4096-989D-E57280700CD4}" srcOrd="19" destOrd="0" presId="urn:microsoft.com/office/officeart/2005/8/layout/cycle8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B1227C-11F0-46D5-AC6E-EA34AD616BD2}" type="datetimeFigureOut">
              <a:rPr lang="ru-RU" smtClean="0"/>
              <a:pPr/>
              <a:t>11.04.2017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5915E1-AED5-41A3-99A5-80CE9C8362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B1227C-11F0-46D5-AC6E-EA34AD616BD2}" type="datetimeFigureOut">
              <a:rPr lang="ru-RU" smtClean="0"/>
              <a:pPr/>
              <a:t>11.04.2017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5915E1-AED5-41A3-99A5-80CE9C8362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B1227C-11F0-46D5-AC6E-EA34AD616BD2}" type="datetimeFigureOut">
              <a:rPr lang="ru-RU" smtClean="0"/>
              <a:pPr/>
              <a:t>11.04.2017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5915E1-AED5-41A3-99A5-80CE9C8362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B1227C-11F0-46D5-AC6E-EA34AD616BD2}" type="datetimeFigureOut">
              <a:rPr lang="ru-RU" smtClean="0"/>
              <a:pPr/>
              <a:t>11.04.2017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5915E1-AED5-41A3-99A5-80CE9C8362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B1227C-11F0-46D5-AC6E-EA34AD616BD2}" type="datetimeFigureOut">
              <a:rPr lang="ru-RU" smtClean="0"/>
              <a:pPr/>
              <a:t>11.04.2017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5915E1-AED5-41A3-99A5-80CE9C8362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B1227C-11F0-46D5-AC6E-EA34AD616BD2}" type="datetimeFigureOut">
              <a:rPr lang="ru-RU" smtClean="0"/>
              <a:pPr/>
              <a:t>11.04.2017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5915E1-AED5-41A3-99A5-80CE9C8362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B1227C-11F0-46D5-AC6E-EA34AD616BD2}" type="datetimeFigureOut">
              <a:rPr lang="ru-RU" smtClean="0"/>
              <a:pPr/>
              <a:t>11.04.2017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5915E1-AED5-41A3-99A5-80CE9C8362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B1227C-11F0-46D5-AC6E-EA34AD616BD2}" type="datetimeFigureOut">
              <a:rPr lang="ru-RU" smtClean="0"/>
              <a:pPr/>
              <a:t>11.04.2017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5915E1-AED5-41A3-99A5-80CE9C8362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B1227C-11F0-46D5-AC6E-EA34AD616BD2}" type="datetimeFigureOut">
              <a:rPr lang="ru-RU" smtClean="0"/>
              <a:pPr/>
              <a:t>11.04.2017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5915E1-AED5-41A3-99A5-80CE9C8362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B1227C-11F0-46D5-AC6E-EA34AD616BD2}" type="datetimeFigureOut">
              <a:rPr lang="ru-RU" smtClean="0"/>
              <a:pPr/>
              <a:t>11.04.2017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5915E1-AED5-41A3-99A5-80CE9C8362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B1227C-11F0-46D5-AC6E-EA34AD616BD2}" type="datetimeFigureOut">
              <a:rPr lang="ru-RU" smtClean="0"/>
              <a:pPr/>
              <a:t>11.04.2017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5915E1-AED5-41A3-99A5-80CE9C8362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9B1227C-11F0-46D5-AC6E-EA34AD616BD2}" type="datetimeFigureOut">
              <a:rPr lang="ru-RU" smtClean="0"/>
              <a:pPr/>
              <a:t>11.04.2017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55915E1-AED5-41A3-99A5-80CE9C8362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\Desktop\06_04_17\134639390_emco-concept-mill-55-cnc-fanuc-21-controls-wincam-pc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571876"/>
            <a:ext cx="4214842" cy="27860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04664"/>
            <a:ext cx="7772400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</a:rPr>
              <a:t>МАСТЕР-КЛАСС: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sz="3100" i="1" dirty="0" smtClean="0">
                <a:solidFill>
                  <a:srgbClr val="FF0000"/>
                </a:solidFill>
              </a:rPr>
              <a:t>Использование учебных тренажёров для отработки навыков ввода управляющих программ на токарных станках с ЧПУ</a:t>
            </a:r>
            <a:br>
              <a:rPr lang="ru-RU" sz="3100" i="1" dirty="0" smtClean="0">
                <a:solidFill>
                  <a:srgbClr val="FF0000"/>
                </a:solidFill>
              </a:rPr>
            </a:br>
            <a:endParaRPr lang="ru-RU" sz="3100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286512" y="5143512"/>
            <a:ext cx="2422578" cy="120015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Калегина Т.Г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Коновалов О.В</a:t>
            </a:r>
            <a:r>
              <a:rPr lang="ru-RU" b="1" dirty="0" smtClean="0">
                <a:solidFill>
                  <a:srgbClr val="0070C0"/>
                </a:solidFill>
              </a:rPr>
              <a:t>.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Соколов П.С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i="1" u="sng" dirty="0" smtClean="0">
                <a:solidFill>
                  <a:srgbClr val="0070C0"/>
                </a:solidFill>
              </a:rPr>
              <a:t>ГБОУ ВКУиНТ</a:t>
            </a:r>
            <a:endParaRPr lang="ru-RU" b="1" i="1" u="sng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адм\Desktop\06_04_17\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876"/>
            <a:ext cx="2786082" cy="284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0229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Концепция заменяемого управления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58204" cy="4357718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Для ввода данных можно использовать оригинальную клавиатуру управления. </a:t>
            </a:r>
            <a:endParaRPr lang="ru-RU" dirty="0" smtClean="0"/>
          </a:p>
          <a:p>
            <a:pPr>
              <a:buClr>
                <a:srgbClr val="0070C0"/>
              </a:buClr>
              <a:buNone/>
            </a:pPr>
            <a:endParaRPr lang="ru-RU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С </a:t>
            </a:r>
            <a:r>
              <a:rPr lang="ru-RU" dirty="0" smtClean="0"/>
              <a:t>помощью ПО для имитации управления, ввод данных не отличается от работы на оригинальном управлении.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2920" y="571480"/>
            <a:ext cx="3997642" cy="5572164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 smtClean="0"/>
              <a:t>Для перехода на другое управление, например с ЧПУ </a:t>
            </a:r>
            <a:r>
              <a:rPr lang="en-US" sz="2400" dirty="0" smtClean="0"/>
              <a:t>FANUC </a:t>
            </a:r>
            <a:r>
              <a:rPr lang="ru-RU" sz="2400" dirty="0" smtClean="0"/>
              <a:t>на </a:t>
            </a:r>
            <a:r>
              <a:rPr lang="en-US" sz="2400" dirty="0" smtClean="0"/>
              <a:t>HEIDENHAIN</a:t>
            </a:r>
            <a:r>
              <a:rPr lang="ru-RU" sz="2400" dirty="0" smtClean="0"/>
              <a:t> или </a:t>
            </a:r>
            <a:r>
              <a:rPr lang="en-US" sz="2400" dirty="0" smtClean="0"/>
              <a:t>c FANUC </a:t>
            </a:r>
            <a:r>
              <a:rPr lang="ru-RU" sz="2400" dirty="0" smtClean="0"/>
              <a:t>на </a:t>
            </a:r>
            <a:r>
              <a:rPr lang="en-US" sz="2400" dirty="0" smtClean="0"/>
              <a:t>SIMENS</a:t>
            </a:r>
            <a:r>
              <a:rPr lang="ru-RU" sz="2400" dirty="0" smtClean="0"/>
              <a:t> необходимо лишь заменить модуль клавиш посредством освобождения двух болтовых </a:t>
            </a:r>
            <a:r>
              <a:rPr lang="ru-RU" sz="2400" dirty="0" smtClean="0"/>
              <a:t>соединений</a:t>
            </a:r>
            <a:endParaRPr lang="ru-RU" sz="2400" dirty="0"/>
          </a:p>
        </p:txBody>
      </p:sp>
      <p:pic>
        <p:nvPicPr>
          <p:cNvPr id="7" name="Picture 4" descr="C:\Users\адм\Desktop\06_04_17\allmetech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214554"/>
            <a:ext cx="3357586" cy="308206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6248" y="642918"/>
            <a:ext cx="4429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Характеристика оборудования, учебно-методического и программного обеспечения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514352" y="3500438"/>
            <a:ext cx="3931920" cy="250033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Программное обеспечение точно соответствует по обслуживанию и функциональности своим промышленным </a:t>
            </a:r>
            <a:r>
              <a:rPr lang="ru-RU" dirty="0" smtClean="0"/>
              <a:t>прототипам</a:t>
            </a:r>
            <a:endParaRPr lang="ru-RU" dirty="0"/>
          </a:p>
        </p:txBody>
      </p:sp>
      <p:pic>
        <p:nvPicPr>
          <p:cNvPr id="7" name="Picture 3" descr="C:\Users\адм\Desktop\06_04_17\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57167"/>
            <a:ext cx="4286280" cy="4071965"/>
          </a:xfrm>
          <a:prstGeom prst="rect">
            <a:avLst/>
          </a:prstGeom>
          <a:noFill/>
        </p:spPr>
      </p:pic>
      <p:pic>
        <p:nvPicPr>
          <p:cNvPr id="11271" name="Picture 7" descr="C:\Users\адм\Desktop\06_04_17\emco-concept-mill-55-machining-center-vertical-p51202102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399137"/>
            <a:ext cx="4045710" cy="295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8201052" cy="1827078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Пользователь работает как на оригинальном управлении и может познакомиться со всеми аспектами </a:t>
            </a:r>
            <a:r>
              <a:rPr lang="ru-RU" dirty="0" smtClean="0"/>
              <a:t>управления</a:t>
            </a:r>
            <a:endParaRPr lang="ru-RU" dirty="0"/>
          </a:p>
        </p:txBody>
      </p:sp>
      <p:pic>
        <p:nvPicPr>
          <p:cNvPr id="5" name="Picture 2" descr="C:\Users\адм\Desktop\06_04_17\Techzeichnu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28605"/>
            <a:ext cx="1643074" cy="1357322"/>
          </a:xfrm>
          <a:prstGeom prst="rect">
            <a:avLst/>
          </a:prstGeom>
          <a:noFill/>
        </p:spPr>
      </p:pic>
      <p:pic>
        <p:nvPicPr>
          <p:cNvPr id="13314" name="Picture 2" descr="C:\Users\адм\Desktop\06_04_17\pic_Easy2operate_425x283px_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2214554"/>
            <a:ext cx="5966494" cy="3970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33400"/>
            <a:ext cx="6796104" cy="73536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Комплект оборудования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64088" y="1268760"/>
            <a:ext cx="3528392" cy="230425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1600" dirty="0" smtClean="0"/>
              <a:t> </a:t>
            </a:r>
            <a:r>
              <a:rPr lang="ru-RU" sz="1600" dirty="0" smtClean="0">
                <a:latin typeface="+mj-lt"/>
              </a:rPr>
              <a:t>Персональный компьютер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1600" dirty="0" smtClean="0">
                <a:latin typeface="+mj-lt"/>
              </a:rPr>
              <a:t> Монитор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1600" dirty="0" smtClean="0">
                <a:latin typeface="+mj-lt"/>
              </a:rPr>
              <a:t> Базовое устройство для</a:t>
            </a:r>
          </a:p>
          <a:p>
            <a:pPr marL="342900" indent="-342900"/>
            <a:r>
              <a:rPr lang="ru-RU" sz="1600" dirty="0" smtClean="0">
                <a:latin typeface="+mj-lt"/>
              </a:rPr>
              <a:t>установки клавиатуры ЧПУ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1600" dirty="0" smtClean="0">
                <a:latin typeface="+mj-lt"/>
              </a:rPr>
              <a:t> Сменные панели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1600" dirty="0" smtClean="0">
                <a:latin typeface="+mj-lt"/>
              </a:rPr>
              <a:t> Программное обеспечение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    Методические пособия (8 штук)</a:t>
            </a:r>
            <a:endParaRPr lang="ru-RU" sz="1600" dirty="0"/>
          </a:p>
        </p:txBody>
      </p:sp>
      <p:pic>
        <p:nvPicPr>
          <p:cNvPr id="6" name="Picture 4" descr="C:\Users\СтепинаНА\Desktop\11\IMG_2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32754"/>
            <a:ext cx="5112568" cy="3942439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591868"/>
            <a:ext cx="352839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15121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Алгоритм освоения </a:t>
            </a:r>
            <a:r>
              <a:rPr lang="ru-RU" dirty="0" smtClean="0">
                <a:solidFill>
                  <a:srgbClr val="FF0000"/>
                </a:solidFill>
              </a:rPr>
              <a:t>оборудования: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132856"/>
            <a:ext cx="8183880" cy="3744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1 Изучить описание клавиш: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клавиатура управления, устройство </a:t>
            </a:r>
            <a:r>
              <a:rPr lang="ru-RU" dirty="0" smtClean="0"/>
              <a:t>оцифровки</a:t>
            </a:r>
            <a:endParaRPr lang="ru-RU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функции </a:t>
            </a:r>
            <a:r>
              <a:rPr lang="ru-RU" dirty="0" smtClean="0"/>
              <a:t>клавиш</a:t>
            </a:r>
            <a:endParaRPr lang="ru-RU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клавиши ввода </a:t>
            </a:r>
            <a:r>
              <a:rPr lang="ru-RU" dirty="0" smtClean="0"/>
              <a:t>данных</a:t>
            </a:r>
            <a:endParaRPr lang="ru-RU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функциональные </a:t>
            </a:r>
            <a:r>
              <a:rPr lang="ru-RU" dirty="0" smtClean="0"/>
              <a:t>клавиши</a:t>
            </a:r>
            <a:endParaRPr lang="ru-RU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клавиши управления </a:t>
            </a:r>
            <a:r>
              <a:rPr lang="ru-RU" dirty="0" smtClean="0"/>
              <a:t>станком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764704"/>
            <a:ext cx="8183880" cy="39536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2 Изучить основы: </a:t>
            </a:r>
          </a:p>
          <a:p>
            <a:endParaRPr lang="ru-RU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базовые </a:t>
            </a:r>
            <a:r>
              <a:rPr lang="ru-RU" dirty="0" smtClean="0"/>
              <a:t>точки 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смещение нуля </a:t>
            </a:r>
            <a:endParaRPr lang="ru-RU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системы координат</a:t>
            </a:r>
            <a:endParaRPr lang="ru-RU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ввод </a:t>
            </a:r>
            <a:r>
              <a:rPr lang="ru-RU" dirty="0" smtClean="0"/>
              <a:t>смещения </a:t>
            </a:r>
            <a:r>
              <a:rPr lang="ru-RU" dirty="0" smtClean="0"/>
              <a:t>нуля</a:t>
            </a:r>
            <a:endParaRPr lang="ru-RU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измерение </a:t>
            </a:r>
            <a:r>
              <a:rPr lang="ru-RU" dirty="0" smtClean="0"/>
              <a:t>данных </a:t>
            </a:r>
            <a:r>
              <a:rPr lang="ru-RU" dirty="0" smtClean="0"/>
              <a:t>резца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620688"/>
            <a:ext cx="8183880" cy="56166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3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Изучить операционные последовательности:</a:t>
            </a:r>
          </a:p>
          <a:p>
            <a:endParaRPr lang="ru-RU" b="1" dirty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обзор операционных </a:t>
            </a:r>
            <a:r>
              <a:rPr lang="ru-RU" dirty="0" smtClean="0"/>
              <a:t>режимов</a:t>
            </a:r>
            <a:endParaRPr lang="ru-RU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подвод к базовой </a:t>
            </a:r>
            <a:r>
              <a:rPr lang="ru-RU" dirty="0" smtClean="0"/>
              <a:t>точке</a:t>
            </a:r>
            <a:endParaRPr lang="ru-RU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установка языка и директории </a:t>
            </a:r>
            <a:r>
              <a:rPr lang="ru-RU" dirty="0" smtClean="0"/>
              <a:t>детали</a:t>
            </a:r>
            <a:endParaRPr lang="ru-RU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ввод </a:t>
            </a:r>
            <a:r>
              <a:rPr lang="ru-RU" dirty="0" smtClean="0"/>
              <a:t>программы</a:t>
            </a:r>
            <a:endParaRPr lang="ru-RU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вызов </a:t>
            </a:r>
            <a:r>
              <a:rPr lang="ru-RU" dirty="0" smtClean="0"/>
              <a:t>программы</a:t>
            </a:r>
            <a:endParaRPr lang="ru-RU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ввод </a:t>
            </a:r>
            <a:r>
              <a:rPr lang="ru-RU" dirty="0" smtClean="0"/>
              <a:t>кадра</a:t>
            </a:r>
            <a:endParaRPr lang="ru-RU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поиск </a:t>
            </a:r>
            <a:r>
              <a:rPr lang="ru-RU" dirty="0" smtClean="0"/>
              <a:t>слова</a:t>
            </a:r>
            <a:endParaRPr lang="ru-RU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вставка </a:t>
            </a:r>
            <a:r>
              <a:rPr lang="ru-RU" dirty="0" smtClean="0"/>
              <a:t>строки</a:t>
            </a:r>
            <a:endParaRPr lang="ru-RU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изменение </a:t>
            </a:r>
            <a:r>
              <a:rPr lang="ru-RU" dirty="0" smtClean="0"/>
              <a:t>кадра</a:t>
            </a:r>
            <a:endParaRPr lang="ru-RU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вставка </a:t>
            </a:r>
            <a:r>
              <a:rPr lang="ru-RU" dirty="0" smtClean="0"/>
              <a:t>кадра</a:t>
            </a:r>
            <a:endParaRPr lang="ru-RU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ввод коррекции </a:t>
            </a:r>
            <a:r>
              <a:rPr lang="ru-RU" dirty="0" smtClean="0"/>
              <a:t>инструмента</a:t>
            </a:r>
            <a:endParaRPr lang="ru-RU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запуск программы </a:t>
            </a:r>
            <a:r>
              <a:rPr lang="ru-RU" dirty="0" smtClean="0"/>
              <a:t>обработки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7730056" cy="239858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4 Программирование:</a:t>
            </a:r>
          </a:p>
          <a:p>
            <a:endParaRPr lang="ru-RU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структура </a:t>
            </a:r>
            <a:r>
              <a:rPr lang="ru-RU" dirty="0" smtClean="0"/>
              <a:t>программы</a:t>
            </a:r>
            <a:endParaRPr lang="ru-RU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</a:rPr>
              <a:t>обзор </a:t>
            </a:r>
            <a:r>
              <a:rPr lang="en-US" dirty="0" smtClean="0">
                <a:solidFill>
                  <a:srgbClr val="FFC000"/>
                </a:solidFill>
              </a:rPr>
              <a:t>G</a:t>
            </a:r>
            <a:r>
              <a:rPr lang="ru-RU" dirty="0" smtClean="0">
                <a:solidFill>
                  <a:srgbClr val="FFC000"/>
                </a:solidFill>
              </a:rPr>
              <a:t>-кода </a:t>
            </a:r>
            <a:r>
              <a:rPr lang="ru-RU" dirty="0" smtClean="0">
                <a:solidFill>
                  <a:srgbClr val="FFC000"/>
                </a:solidFill>
              </a:rPr>
              <a:t>и определение </a:t>
            </a:r>
            <a:r>
              <a:rPr lang="en-US" dirty="0" smtClean="0">
                <a:solidFill>
                  <a:srgbClr val="FFC000"/>
                </a:solidFill>
              </a:rPr>
              <a:t>A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en-US" dirty="0" smtClean="0">
                <a:solidFill>
                  <a:srgbClr val="FFC000"/>
                </a:solidFill>
              </a:rPr>
              <a:t>B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en-US" dirty="0" smtClean="0">
                <a:solidFill>
                  <a:srgbClr val="FFC000"/>
                </a:solidFill>
              </a:rPr>
              <a:t>C</a:t>
            </a:r>
            <a:endParaRPr lang="ru-RU" dirty="0" smtClean="0">
              <a:solidFill>
                <a:srgbClr val="FFC00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</a:rPr>
              <a:t>команды </a:t>
            </a:r>
            <a:r>
              <a:rPr lang="ru-RU" dirty="0" smtClean="0">
                <a:solidFill>
                  <a:srgbClr val="FFC000"/>
                </a:solidFill>
              </a:rPr>
              <a:t>М</a:t>
            </a:r>
            <a:endParaRPr lang="ru-RU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71736" y="2786058"/>
            <a:ext cx="4536503" cy="3175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Работа на </a:t>
            </a:r>
            <a:r>
              <a:rPr lang="ru-RU" dirty="0" smtClean="0">
                <a:solidFill>
                  <a:srgbClr val="FF0000"/>
                </a:solidFill>
              </a:rPr>
              <a:t>симуляторе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1268760"/>
            <a:ext cx="3931920" cy="48965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Выбор программы</a:t>
            </a:r>
            <a:endParaRPr lang="ru-RU" dirty="0" smtClean="0"/>
          </a:p>
          <a:p>
            <a:r>
              <a:rPr lang="ru-RU" dirty="0" smtClean="0"/>
              <a:t>рабочий стол (ПК)</a:t>
            </a:r>
          </a:p>
          <a:p>
            <a:r>
              <a:rPr lang="ru-RU" dirty="0" smtClean="0"/>
              <a:t>режим </a:t>
            </a:r>
            <a:r>
              <a:rPr lang="en-US" dirty="0" smtClean="0"/>
              <a:t>EDIT</a:t>
            </a:r>
            <a:r>
              <a:rPr lang="ru-RU" dirty="0" smtClean="0"/>
              <a:t> (панель управления, переключатель ручной коррекции подачи)</a:t>
            </a:r>
          </a:p>
          <a:p>
            <a:r>
              <a:rPr lang="en-US" dirty="0" smtClean="0"/>
              <a:t>PROG</a:t>
            </a:r>
            <a:r>
              <a:rPr lang="ru-RU" dirty="0" smtClean="0"/>
              <a:t> (2 раза) – программные функции</a:t>
            </a:r>
          </a:p>
          <a:p>
            <a:r>
              <a:rPr lang="en-US" dirty="0" smtClean="0"/>
              <a:t>DIR</a:t>
            </a:r>
            <a:r>
              <a:rPr lang="ru-RU" dirty="0" smtClean="0"/>
              <a:t> - выбираем из списка программ (ПУ)</a:t>
            </a:r>
          </a:p>
          <a:p>
            <a:r>
              <a:rPr lang="ru-RU" dirty="0" smtClean="0"/>
              <a:t>Вводим  название  О1011, нажимаем -----  (ПУ)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1340768"/>
            <a:ext cx="3931920" cy="48965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Создание программы</a:t>
            </a:r>
            <a:endParaRPr lang="ru-RU" dirty="0" smtClean="0"/>
          </a:p>
          <a:p>
            <a:r>
              <a:rPr lang="ru-RU" dirty="0" smtClean="0"/>
              <a:t>О1014; - порядковый номер программы</a:t>
            </a:r>
          </a:p>
          <a:p>
            <a:r>
              <a:rPr lang="en-US" dirty="0" smtClean="0"/>
              <a:t>INSERT</a:t>
            </a:r>
            <a:r>
              <a:rPr lang="ru-RU" dirty="0" smtClean="0"/>
              <a:t> - вставка слова, создание новой программы</a:t>
            </a:r>
          </a:p>
          <a:p>
            <a:r>
              <a:rPr lang="en-US" dirty="0" smtClean="0"/>
              <a:t>EOB</a:t>
            </a:r>
            <a:r>
              <a:rPr lang="ru-RU" dirty="0" smtClean="0"/>
              <a:t>  - конец блока (после каждого кадра)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14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124744"/>
            <a:ext cx="818388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/>
              <a:t>   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428596" y="285728"/>
          <a:ext cx="8286808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345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72008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Моделирование деятельности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52169" y="1556792"/>
            <a:ext cx="3931920" cy="46805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800" dirty="0" smtClean="0"/>
              <a:t>Станок: Токарный  станок с ЧПУ (</a:t>
            </a:r>
            <a:r>
              <a:rPr lang="en-US" sz="4800" dirty="0" smtClean="0"/>
              <a:t>FANUC</a:t>
            </a:r>
            <a:r>
              <a:rPr lang="ru-RU" sz="4800" dirty="0" smtClean="0"/>
              <a:t>)</a:t>
            </a:r>
          </a:p>
          <a:p>
            <a:pPr>
              <a:buNone/>
            </a:pPr>
            <a:r>
              <a:rPr lang="ru-RU" sz="4800" dirty="0" smtClean="0"/>
              <a:t>Программа № О1013</a:t>
            </a:r>
          </a:p>
          <a:p>
            <a:pPr>
              <a:buNone/>
            </a:pPr>
            <a:r>
              <a:rPr lang="ru-RU" sz="4800" dirty="0" smtClean="0"/>
              <a:t>Инструменты: </a:t>
            </a:r>
          </a:p>
          <a:p>
            <a:pPr>
              <a:buNone/>
            </a:pPr>
            <a:r>
              <a:rPr lang="ru-RU" sz="4800" dirty="0" smtClean="0"/>
              <a:t>- проходной упорный (черновой)</a:t>
            </a:r>
            <a:r>
              <a:rPr lang="en-US" sz="4800" dirty="0" smtClean="0"/>
              <a:t> T</a:t>
            </a:r>
            <a:r>
              <a:rPr lang="ru-RU" sz="4800" dirty="0" smtClean="0"/>
              <a:t>0101</a:t>
            </a:r>
          </a:p>
          <a:p>
            <a:pPr>
              <a:buNone/>
            </a:pPr>
            <a:r>
              <a:rPr lang="ru-RU" sz="4800" dirty="0" smtClean="0"/>
              <a:t>- </a:t>
            </a:r>
            <a:r>
              <a:rPr lang="ru-RU" sz="4800" dirty="0" err="1" smtClean="0"/>
              <a:t>канавочный</a:t>
            </a:r>
            <a:r>
              <a:rPr lang="ru-RU" sz="4800" dirty="0" smtClean="0"/>
              <a:t>  </a:t>
            </a:r>
            <a:r>
              <a:rPr lang="en-US" sz="4800" dirty="0" smtClean="0"/>
              <a:t>H</a:t>
            </a:r>
            <a:r>
              <a:rPr lang="ru-RU" sz="4800" dirty="0" smtClean="0"/>
              <a:t> = 5мм                </a:t>
            </a:r>
            <a:r>
              <a:rPr lang="en-US" sz="4800" dirty="0" smtClean="0"/>
              <a:t>T</a:t>
            </a:r>
            <a:r>
              <a:rPr lang="ru-RU" sz="4800" dirty="0" smtClean="0"/>
              <a:t>0202</a:t>
            </a:r>
          </a:p>
          <a:p>
            <a:pPr>
              <a:buNone/>
            </a:pPr>
            <a:r>
              <a:rPr lang="ru-RU" sz="4800" dirty="0" smtClean="0"/>
              <a:t>- </a:t>
            </a:r>
            <a:r>
              <a:rPr lang="ru-RU" sz="4800" dirty="0" err="1" smtClean="0"/>
              <a:t>канавочный</a:t>
            </a:r>
            <a:r>
              <a:rPr lang="ru-RU" sz="4800" dirty="0" smtClean="0"/>
              <a:t> </a:t>
            </a:r>
            <a:r>
              <a:rPr lang="en-US" sz="4800" dirty="0" smtClean="0"/>
              <a:t>R</a:t>
            </a:r>
            <a:r>
              <a:rPr lang="ru-RU" sz="4800" dirty="0" smtClean="0"/>
              <a:t> = 5мм                  Т0303</a:t>
            </a:r>
          </a:p>
          <a:p>
            <a:pPr>
              <a:buNone/>
            </a:pPr>
            <a:r>
              <a:rPr lang="ru-RU" sz="4800" dirty="0" smtClean="0"/>
              <a:t>- проходной упорный (чистовой) Т0404	</a:t>
            </a:r>
          </a:p>
          <a:p>
            <a:pPr>
              <a:buNone/>
            </a:pPr>
            <a:r>
              <a:rPr lang="ru-RU" sz="4800" dirty="0" smtClean="0"/>
              <a:t>- резьбовой     </a:t>
            </a:r>
            <a:r>
              <a:rPr lang="en-US" sz="4800" dirty="0" smtClean="0"/>
              <a:t>P</a:t>
            </a:r>
            <a:r>
              <a:rPr lang="ru-RU" sz="4800" dirty="0" smtClean="0"/>
              <a:t>=1,5                    Т0505</a:t>
            </a:r>
          </a:p>
          <a:p>
            <a:pPr>
              <a:buNone/>
            </a:pPr>
            <a:r>
              <a:rPr lang="ru-RU" sz="4800" b="1" dirty="0" smtClean="0"/>
              <a:t>УП</a:t>
            </a:r>
            <a:endParaRPr lang="ru-RU" sz="4800" dirty="0" smtClean="0"/>
          </a:p>
          <a:p>
            <a:pPr>
              <a:buNone/>
            </a:pPr>
            <a:r>
              <a:rPr lang="en-US" sz="4800" b="1" dirty="0" smtClean="0"/>
              <a:t>%</a:t>
            </a:r>
            <a:endParaRPr lang="ru-RU" sz="4800" dirty="0" smtClean="0"/>
          </a:p>
          <a:p>
            <a:pPr>
              <a:buNone/>
            </a:pPr>
            <a:r>
              <a:rPr lang="en-US" sz="4800" dirty="0" smtClean="0"/>
              <a:t> N5M3 S600 </a:t>
            </a:r>
            <a:r>
              <a:rPr lang="en-US" sz="4800" b="1" dirty="0" smtClean="0"/>
              <a:t>T0101;</a:t>
            </a:r>
            <a:r>
              <a:rPr lang="en-US" sz="4800" dirty="0" smtClean="0"/>
              <a:t>                                                       </a:t>
            </a:r>
            <a:endParaRPr lang="ru-RU" sz="4800" dirty="0" smtClean="0"/>
          </a:p>
          <a:p>
            <a:pPr>
              <a:buNone/>
            </a:pPr>
            <a:r>
              <a:rPr lang="en-US" sz="4800" dirty="0" smtClean="0"/>
              <a:t>G0 X57 Z2;                                                                      </a:t>
            </a:r>
            <a:endParaRPr lang="ru-RU" sz="4800" dirty="0" smtClean="0"/>
          </a:p>
          <a:p>
            <a:pPr>
              <a:buNone/>
            </a:pPr>
            <a:r>
              <a:rPr lang="en-US" sz="4800" dirty="0" smtClean="0"/>
              <a:t>G90 X53 Z-153 F0.2;                                                     </a:t>
            </a:r>
            <a:endParaRPr lang="ru-RU" sz="4800" dirty="0" smtClean="0"/>
          </a:p>
          <a:p>
            <a:pPr>
              <a:buNone/>
            </a:pPr>
            <a:r>
              <a:rPr lang="en-US" sz="4800" dirty="0" smtClean="0"/>
              <a:t>X50;                                                                                 </a:t>
            </a:r>
            <a:endParaRPr lang="ru-RU" sz="4800" dirty="0" smtClean="0"/>
          </a:p>
          <a:p>
            <a:pPr>
              <a:buNone/>
            </a:pPr>
            <a:r>
              <a:rPr lang="en-US" sz="4800" dirty="0" smtClean="0"/>
              <a:t>X47.5;                                                                              </a:t>
            </a:r>
            <a:endParaRPr lang="ru-RU" sz="4800" dirty="0" smtClean="0"/>
          </a:p>
          <a:p>
            <a:pPr>
              <a:buNone/>
            </a:pPr>
            <a:r>
              <a:rPr lang="en-US" sz="4800" dirty="0" smtClean="0"/>
              <a:t>G0 X47 Z2;                                                                      </a:t>
            </a:r>
            <a:endParaRPr lang="ru-RU" sz="4800" dirty="0" smtClean="0"/>
          </a:p>
          <a:p>
            <a:pPr>
              <a:buNone/>
            </a:pPr>
            <a:r>
              <a:rPr lang="en-US" sz="4800" dirty="0" smtClean="0"/>
              <a:t>G90 X42.5 Z-114 F0.2;                                                  </a:t>
            </a:r>
            <a:endParaRPr lang="ru-RU" sz="4800" dirty="0" smtClean="0"/>
          </a:p>
          <a:p>
            <a:pPr>
              <a:buNone/>
            </a:pPr>
            <a:r>
              <a:rPr lang="en-US" sz="4800" dirty="0" smtClean="0"/>
              <a:t>G90 X39 Z-38 F0.2;                                                        </a:t>
            </a:r>
            <a:endParaRPr lang="ru-RU" sz="4800" dirty="0" smtClean="0"/>
          </a:p>
          <a:p>
            <a:pPr>
              <a:buNone/>
            </a:pPr>
            <a:r>
              <a:rPr lang="en-US" sz="4800" dirty="0" smtClean="0"/>
              <a:t>X35;                                                                                  </a:t>
            </a:r>
            <a:endParaRPr lang="ru-RU" sz="4800" dirty="0" smtClean="0"/>
          </a:p>
          <a:p>
            <a:pPr>
              <a:buNone/>
            </a:pPr>
            <a:r>
              <a:rPr lang="en-US" sz="4800" dirty="0" smtClean="0"/>
              <a:t>G0 X31 Z2;                                                                       </a:t>
            </a:r>
            <a:endParaRPr lang="ru-RU" sz="4800" dirty="0" smtClean="0"/>
          </a:p>
          <a:p>
            <a:pPr>
              <a:buNone/>
            </a:pPr>
            <a:r>
              <a:rPr lang="en-US" sz="4800" dirty="0" smtClean="0"/>
              <a:t>G1 Z0 F0.15;                                                                    </a:t>
            </a:r>
            <a:endParaRPr lang="ru-RU" sz="4800" dirty="0" smtClean="0"/>
          </a:p>
          <a:p>
            <a:pPr>
              <a:buNone/>
            </a:pPr>
            <a:r>
              <a:rPr lang="en-US" sz="4800" dirty="0" smtClean="0"/>
              <a:t>X33.5 Z-2;                                                                         </a:t>
            </a:r>
            <a:endParaRPr lang="ru-RU" sz="4800" dirty="0" smtClean="0"/>
          </a:p>
          <a:p>
            <a:pPr>
              <a:buNone/>
            </a:pPr>
            <a:r>
              <a:rPr lang="en-US" sz="4800" dirty="0" smtClean="0"/>
              <a:t>Z-38;                                                                                  </a:t>
            </a:r>
            <a:endParaRPr lang="ru-RU" sz="4800" dirty="0" smtClean="0"/>
          </a:p>
          <a:p>
            <a:pPr>
              <a:buNone/>
            </a:pPr>
            <a:r>
              <a:rPr lang="en-US" sz="4800" dirty="0" smtClean="0"/>
              <a:t>X41;                                                                                   </a:t>
            </a:r>
            <a:endParaRPr lang="ru-RU" sz="4800" dirty="0" smtClean="0"/>
          </a:p>
          <a:p>
            <a:pPr>
              <a:buFontTx/>
              <a:buChar char="-"/>
            </a:pPr>
            <a:endParaRPr lang="ru-RU" sz="3700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95536" y="1556792"/>
          <a:ext cx="4176464" cy="4437608"/>
        </p:xfrm>
        <a:graphic>
          <a:graphicData uri="http://schemas.openxmlformats.org/presentationml/2006/ole">
            <p:oleObj spid="_x0000_s1029" name="Acrobat Document" r:id="rId3" imgW="7563600" imgH="10695960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651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2920" y="1628800"/>
            <a:ext cx="8183880" cy="151216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41046" cy="52561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Современные общефункциональные требования к токарному и фрезерному оборудованию:</a:t>
            </a:r>
          </a:p>
          <a:p>
            <a:pPr marL="179388" indent="0"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 многофункциональность</a:t>
            </a:r>
          </a:p>
          <a:p>
            <a:pPr marL="179388" indent="0"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 прецизионность</a:t>
            </a:r>
          </a:p>
          <a:p>
            <a:pPr marL="179388" indent="0"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 надежность, удобство и легкость в управлении и обслуживании</a:t>
            </a:r>
          </a:p>
          <a:p>
            <a:pPr marL="179388" indent="0"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 высокая </a:t>
            </a:r>
            <a:r>
              <a:rPr lang="ru-RU" dirty="0" smtClean="0"/>
              <a:t>производительность </a:t>
            </a:r>
            <a:endParaRPr lang="ru-RU" dirty="0" smtClean="0"/>
          </a:p>
          <a:p>
            <a:pPr marL="179388" indent="0"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 использование современных телекоммуникационных технологий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Данными  возможностями обладают только станки с </a:t>
            </a:r>
            <a:r>
              <a:rPr lang="ru-RU" sz="2800" dirty="0" smtClean="0">
                <a:solidFill>
                  <a:srgbClr val="0070C0"/>
                </a:solidFill>
              </a:rPr>
              <a:t>ЧПУ/ПУ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адм\Desktop\06_04_17\2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5019" y="1628799"/>
            <a:ext cx="5080000" cy="4392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183880" cy="857256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ПОДГОТОВКА КВАЛИФИЦИРОВАННОГО ПЕРСОНАЛА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183880" cy="4473704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 smtClean="0"/>
              <a:t>Традиционная подготовка кадров предполагает значительные затраты станочного времени, так как чаще всего обучение производиться на самом </a:t>
            </a:r>
            <a:r>
              <a:rPr lang="ru-RU" sz="2400" dirty="0" smtClean="0"/>
              <a:t>оборудовании</a:t>
            </a:r>
          </a:p>
          <a:p>
            <a:pPr>
              <a:buClr>
                <a:srgbClr val="0070C0"/>
              </a:buClr>
              <a:buNone/>
            </a:pPr>
            <a:endParaRPr lang="ru-RU" sz="24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 smtClean="0"/>
              <a:t>Учитывая потребности производства станкостроительные фирмы создали учебные программы для обучения на станках с ЧПУ/ПУ, которые предполагают новые подходы и новое </a:t>
            </a:r>
            <a:r>
              <a:rPr lang="ru-RU" sz="2400" dirty="0" smtClean="0"/>
              <a:t>содержание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 мастер-класса: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85860"/>
            <a:ext cx="8424936" cy="5095468"/>
          </a:xfrm>
        </p:spPr>
        <p:txBody>
          <a:bodyPr>
            <a:normAutofit/>
          </a:bodyPr>
          <a:lstStyle/>
          <a:p>
            <a:pPr marL="265113" indent="3175">
              <a:buNone/>
            </a:pPr>
            <a:r>
              <a:rPr lang="ru-RU" sz="2400" b="1" dirty="0" smtClean="0"/>
              <a:t>эффективная </a:t>
            </a:r>
            <a:r>
              <a:rPr lang="ru-RU" sz="2400" b="1" dirty="0" smtClean="0"/>
              <a:t>передача опыта использования виртуальной образовательной среды при </a:t>
            </a:r>
            <a:r>
              <a:rPr lang="ru-RU" sz="2400" b="1" dirty="0" smtClean="0"/>
              <a:t>освоении работы на учебных тренажерах графической имитации (симуляции) токарной и фрезерной обработки на станках с ПУ для </a:t>
            </a:r>
            <a:r>
              <a:rPr lang="ru-RU" sz="2400" b="1" dirty="0" smtClean="0"/>
              <a:t>ППССЗ 15.02.08 Технология машиностроения/Технология металлообрабатывающего </a:t>
            </a:r>
            <a:r>
              <a:rPr lang="ru-RU" sz="2400" b="1" dirty="0" smtClean="0"/>
              <a:t>производства</a:t>
            </a:r>
            <a:endParaRPr lang="ru-RU" sz="2400" b="1" dirty="0" smtClean="0"/>
          </a:p>
          <a:p>
            <a:pPr marL="265113" indent="3175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183880" cy="121444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Осваиваемые образовательные результаты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43050"/>
            <a:ext cx="8424936" cy="473827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200" b="1" dirty="0" smtClean="0"/>
              <a:t>выводить </a:t>
            </a:r>
            <a:r>
              <a:rPr lang="ru-RU" sz="2200" b="1" dirty="0" smtClean="0"/>
              <a:t>УП на </a:t>
            </a:r>
            <a:r>
              <a:rPr lang="ru-RU" sz="2200" b="1" dirty="0" err="1" smtClean="0"/>
              <a:t>программоносители</a:t>
            </a:r>
            <a:r>
              <a:rPr lang="ru-RU" sz="2200" b="1" dirty="0" smtClean="0"/>
              <a:t>;</a:t>
            </a:r>
          </a:p>
          <a:p>
            <a:pPr marL="0" indent="0">
              <a:lnSpc>
                <a:spcPct val="20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200" b="1" dirty="0" smtClean="0"/>
              <a:t>заносить </a:t>
            </a:r>
            <a:r>
              <a:rPr lang="ru-RU" sz="2200" b="1" dirty="0" smtClean="0"/>
              <a:t>УП в память системы ЧПУ </a:t>
            </a:r>
            <a:r>
              <a:rPr lang="ru-RU" sz="2200" b="1" dirty="0" smtClean="0"/>
              <a:t>станка; </a:t>
            </a:r>
          </a:p>
          <a:p>
            <a:pPr marL="0" indent="0">
              <a:lnSpc>
                <a:spcPct val="20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200" b="1" dirty="0" smtClean="0"/>
              <a:t>производить </a:t>
            </a:r>
            <a:r>
              <a:rPr lang="ru-RU" sz="2200" b="1" dirty="0" smtClean="0"/>
              <a:t>корректировку и доработку УП на рабочем </a:t>
            </a:r>
            <a:r>
              <a:rPr lang="ru-RU" sz="2200" b="1" dirty="0" smtClean="0"/>
              <a:t>месте.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Из опыта работы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357298"/>
          <a:ext cx="8143932" cy="482567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1494"/>
                <a:gridCol w="4872438"/>
              </a:tblGrid>
              <a:tr h="246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F0"/>
                          </a:solidFill>
                        </a:rPr>
                        <a:t>ФГОС СПО</a:t>
                      </a:r>
                      <a:endParaRPr lang="ru-RU" sz="1400" b="1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9" marR="54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F0"/>
                          </a:solidFill>
                        </a:rPr>
                        <a:t>ФГОС СПО ТОП-50</a:t>
                      </a:r>
                      <a:endParaRPr lang="ru-RU" sz="1400" b="1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9" marR="54009" marT="0" marB="0"/>
                </a:tc>
              </a:tr>
              <a:tr h="8435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ВПД 1. Разработка технологических процессов изготовления деталей </a:t>
                      </a:r>
                      <a:r>
                        <a:rPr lang="ru-RU" sz="1200" b="1" dirty="0" smtClean="0"/>
                        <a:t>машин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009" marR="540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ВД 1. Осуществлять разработку технологических процессов и управляющих программ для изготовления деталей в металлообрабатывающих и аддитивных производствах, в том числе </a:t>
                      </a:r>
                      <a:r>
                        <a:rPr lang="ru-RU" sz="1200" b="1" dirty="0" smtClean="0"/>
                        <a:t>автоматизированных</a:t>
                      </a:r>
                      <a:endParaRPr lang="ru-RU" sz="12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009" marR="54009" marT="0" marB="0"/>
                </a:tc>
              </a:tr>
              <a:tr h="6858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ВПД 2. Участие в организации производственной деятельности структурного </a:t>
                      </a:r>
                      <a:r>
                        <a:rPr lang="ru-RU" sz="1200" dirty="0" smtClean="0"/>
                        <a:t>подразделения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009" marR="540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ВД 2. Разрабатывать технологические процессы для сборки узлов и изделий в механосборочном производстве, в том числе </a:t>
                      </a:r>
                      <a:r>
                        <a:rPr lang="ru-RU" sz="1200" dirty="0" smtClean="0"/>
                        <a:t>автоматизированном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009" marR="54009" marT="0" marB="0"/>
                </a:tc>
              </a:tr>
              <a:tr h="8758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ВПД 3. Участие во внедрении технологических процессов изготовления деталей машин и осуществление технического </a:t>
                      </a:r>
                      <a:r>
                        <a:rPr lang="ru-RU" sz="1200" dirty="0" smtClean="0"/>
                        <a:t>контроля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009" marR="540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ВД 3. Организовывать контроль, наладку и </a:t>
                      </a:r>
                      <a:r>
                        <a:rPr lang="ru-RU" sz="1200" dirty="0" err="1"/>
                        <a:t>подналадку</a:t>
                      </a:r>
                      <a:r>
                        <a:rPr lang="ru-RU" sz="1200" dirty="0"/>
                        <a:t> в процессе работы и техническое обслуживание металлорежущего и аддитивного оборудования, в том числе в автоматизированном </a:t>
                      </a:r>
                      <a:r>
                        <a:rPr lang="ru-RU" sz="1200" dirty="0" smtClean="0"/>
                        <a:t>производстве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009" marR="54009" marT="0" marB="0"/>
                </a:tc>
              </a:tr>
              <a:tr h="64294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ВПД 4. Выполнение работ по одной или профессиям рабочи</a:t>
                      </a:r>
                      <a:r>
                        <a:rPr lang="ru-RU" sz="1200" dirty="0"/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009" marR="540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ВД 4. Организовывать контроль, наладку и </a:t>
                      </a:r>
                      <a:r>
                        <a:rPr lang="ru-RU" sz="1200" dirty="0" err="1"/>
                        <a:t>подналадку</a:t>
                      </a:r>
                      <a:r>
                        <a:rPr lang="ru-RU" sz="1200" dirty="0"/>
                        <a:t> в процессе работы и техническое обслуживание сборочного оборудования, в том числе в автоматизированном </a:t>
                      </a:r>
                      <a:r>
                        <a:rPr lang="ru-RU" sz="1200" dirty="0" smtClean="0"/>
                        <a:t>производстве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009" marR="54009" marT="0" marB="0"/>
                </a:tc>
              </a:tr>
              <a:tr h="457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ВД 5. Организовывать деятельность подчиненного персонала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009" marR="54009" marT="0" marB="0"/>
                </a:tc>
              </a:tr>
              <a:tr h="914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ВД 6. Выполнение работ по профессиям рабочих 16045 Оператор станков с программным управлением, 18809  Станочник широкого профиля</a:t>
                      </a:r>
                      <a:endParaRPr lang="ru-RU" sz="12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4009" marR="54009" marT="0" marB="0"/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8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Модульная </a:t>
            </a:r>
            <a:r>
              <a:rPr lang="ru-RU" dirty="0" smtClean="0">
                <a:solidFill>
                  <a:srgbClr val="FF0000"/>
                </a:solidFill>
              </a:rPr>
              <a:t>концепция обучения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500034" y="1500174"/>
            <a:ext cx="5072098" cy="4357718"/>
          </a:xfrm>
        </p:spPr>
        <p:txBody>
          <a:bodyPr>
            <a:normAutofit fontScale="92500"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2800" dirty="0" smtClean="0"/>
              <a:t>Программа построена по модульному типу и позволяет проводить обучение по всем видам </a:t>
            </a:r>
            <a:r>
              <a:rPr lang="ru-RU" sz="2800" dirty="0" smtClean="0"/>
              <a:t>металлообработки</a:t>
            </a: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2800" dirty="0" smtClean="0"/>
              <a:t>Демонстрация деятельности - на примере токарной обработки с ПО </a:t>
            </a:r>
            <a:r>
              <a:rPr lang="en-US" sz="2800" dirty="0" err="1" smtClean="0">
                <a:solidFill>
                  <a:srgbClr val="FF0000"/>
                </a:solidFill>
              </a:rPr>
              <a:t>WinNCFANUK</a:t>
            </a:r>
            <a:r>
              <a:rPr lang="ru-RU" sz="2800" dirty="0" smtClean="0">
                <a:solidFill>
                  <a:srgbClr val="FF0000"/>
                </a:solidFill>
              </a:rPr>
              <a:t> 21 </a:t>
            </a:r>
            <a:r>
              <a:rPr lang="en-US" sz="2800" dirty="0" smtClean="0">
                <a:solidFill>
                  <a:srgbClr val="FF0000"/>
                </a:solidFill>
              </a:rPr>
              <a:t>NB</a:t>
            </a:r>
            <a:endParaRPr lang="ru-RU" sz="2800" dirty="0" smtClean="0">
              <a:solidFill>
                <a:srgbClr val="FF0000"/>
              </a:solidFill>
            </a:endParaRP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Clr>
                <a:srgbClr val="00B0F0"/>
              </a:buClr>
              <a:buNone/>
            </a:pPr>
            <a:endParaRPr lang="ru-RU" sz="2800" dirty="0" smtClean="0"/>
          </a:p>
          <a:p>
            <a:pPr>
              <a:buClr>
                <a:srgbClr val="00B0F0"/>
              </a:buCl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3" name="Picture 2" descr="C:\Users\адм\Desktop\06_04_17\E350_machining_millin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357430"/>
            <a:ext cx="2852425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585</TotalTime>
  <Words>732</Words>
  <Application>Microsoft Office PowerPoint</Application>
  <PresentationFormat>Экран (4:3)</PresentationFormat>
  <Paragraphs>136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Аспект</vt:lpstr>
      <vt:lpstr>Acrobat Document</vt:lpstr>
      <vt:lpstr>МАСТЕР-КЛАСС: Использование учебных тренажёров для отработки навыков ввода управляющих программ на токарных станках с ЧПУ </vt:lpstr>
      <vt:lpstr>Слайд 2</vt:lpstr>
      <vt:lpstr>Слайд 3</vt:lpstr>
      <vt:lpstr>Данными  возможностями обладают только станки с ЧПУ/ПУ</vt:lpstr>
      <vt:lpstr>ПОДГОТОВКА КВАЛИФИЦИРОВАННОГО ПЕРСОНАЛА</vt:lpstr>
      <vt:lpstr>ЦЕЛЬ мастер-класса:</vt:lpstr>
      <vt:lpstr>Осваиваемые образовательные результаты:</vt:lpstr>
      <vt:lpstr>Из опыта работы</vt:lpstr>
      <vt:lpstr>Модульная концепция обучения</vt:lpstr>
      <vt:lpstr>Концепция заменяемого управления</vt:lpstr>
      <vt:lpstr>Слайд 11</vt:lpstr>
      <vt:lpstr>Слайд 12</vt:lpstr>
      <vt:lpstr>Слайд 13</vt:lpstr>
      <vt:lpstr>Комплект оборудования </vt:lpstr>
      <vt:lpstr>Алгоритм освоения оборудования:</vt:lpstr>
      <vt:lpstr>Слайд 16</vt:lpstr>
      <vt:lpstr>Слайд 17</vt:lpstr>
      <vt:lpstr>Слайд 18</vt:lpstr>
      <vt:lpstr>Работа на симуляторе</vt:lpstr>
      <vt:lpstr>Моделирование деятельности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Тема:«Использование учебных тренажёров для разработки управляющих программ по механической обработке деталей машин»</dc:title>
  <dc:creator>admin</dc:creator>
  <cp:lastModifiedBy>СтепинаНА</cp:lastModifiedBy>
  <cp:revision>59</cp:revision>
  <dcterms:created xsi:type="dcterms:W3CDTF">2017-04-06T04:13:05Z</dcterms:created>
  <dcterms:modified xsi:type="dcterms:W3CDTF">2017-04-11T14:44:05Z</dcterms:modified>
</cp:coreProperties>
</file>